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5" r:id="rId10"/>
    <p:sldId id="270" r:id="rId11"/>
    <p:sldId id="273" r:id="rId12"/>
    <p:sldId id="272" r:id="rId13"/>
    <p:sldId id="276" r:id="rId14"/>
    <p:sldId id="278" r:id="rId15"/>
    <p:sldId id="274" r:id="rId16"/>
    <p:sldId id="275" r:id="rId17"/>
    <p:sldId id="277" r:id="rId18"/>
    <p:sldId id="266" r:id="rId19"/>
    <p:sldId id="267" r:id="rId20"/>
    <p:sldId id="279" r:id="rId21"/>
    <p:sldId id="268" r:id="rId22"/>
    <p:sldId id="269" r:id="rId23"/>
  </p:sldIdLst>
  <p:sldSz cx="12192000" cy="6858000"/>
  <p:notesSz cx="6858000" cy="9144000"/>
  <p:embeddedFontLst>
    <p:embeddedFont>
      <p:font typeface="Lato Light" panose="020F0502020204030203" pitchFamily="34" charset="0"/>
      <p:regular r:id="rId25"/>
      <p:bold r:id="rId26"/>
      <p:italic r:id="rId27"/>
      <p:boldItalic r:id="rId28"/>
    </p:embeddedFont>
    <p:embeddedFont>
      <p:font typeface="Lucida Sans" panose="020B060203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70">
          <p15:clr>
            <a:srgbClr val="A4A3A4"/>
          </p15:clr>
        </p15:guide>
        <p15:guide id="2" orient="horz" pos="252">
          <p15:clr>
            <a:srgbClr val="A4A3A4"/>
          </p15:clr>
        </p15:guide>
        <p15:guide id="3" pos="7136">
          <p15:clr>
            <a:srgbClr val="A4A3A4"/>
          </p15:clr>
        </p15:guide>
        <p15:guide id="4" pos="65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kGgA9kkBRlwTMcBJ8o3e1xCqM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99" y="58"/>
      </p:cViewPr>
      <p:guideLst>
        <p:guide orient="horz" pos="4070"/>
        <p:guide orient="horz" pos="252"/>
        <p:guide pos="7136"/>
        <p:guide pos="65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 name="Google Shape;2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 name="Google Shape;2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 name="Google Shape;8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9677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
        <p:nvSpPr>
          <p:cNvPr id="103" name="Google Shape;103;p14:notes"/>
          <p:cNvSpPr txBox="1"/>
          <p:nvPr/>
        </p:nvSpPr>
        <p:spPr>
          <a:xfrm>
            <a:off x="762000" y="1490116"/>
            <a:ext cx="5334000"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Suppose you're on a game show, and you're given the choice of three doors: Behind one door is a car; behind the others, goats. You pick a door, say No. 1, and the host, who knows what's behind the doors, opens another door, say No. 3, which has a goat. He then says to you, "Do you want to pick door No. 2?" Is it to your advantage to switch your choice?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 name="Google Shape;3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 name="Google Shape;3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 name="Google Shape;4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 name="Google Shape;4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 name="Google Shape;5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 name="Google Shape;7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bab11252d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g2bab11252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17"/>
          <p:cNvSpPr txBox="1">
            <a:spLocks noGrp="1"/>
          </p:cNvSpPr>
          <p:nvPr>
            <p:ph type="ctrTitle"/>
          </p:nvPr>
        </p:nvSpPr>
        <p:spPr>
          <a:xfrm>
            <a:off x="1524000" y="2672079"/>
            <a:ext cx="9144000" cy="837883"/>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71BA"/>
              </a:buClr>
              <a:buSzPts val="4400"/>
              <a:buFont typeface="Avenir"/>
              <a:buNone/>
              <a:defRPr sz="4400" b="1" i="0" u="none" strike="noStrike" cap="none">
                <a:solidFill>
                  <a:srgbClr val="0071BA"/>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2"/>
              </a:buClr>
              <a:buSzPts val="2400"/>
              <a:buFont typeface="Arial"/>
              <a:buNone/>
              <a:defRPr sz="2400" b="1" i="0" u="none" strike="noStrike" cap="none">
                <a:solidFill>
                  <a:schemeClr val="lt2"/>
                </a:solidFill>
                <a:latin typeface="Avenir"/>
                <a:ea typeface="Avenir"/>
                <a:cs typeface="Avenir"/>
                <a:sym typeface="Avenir"/>
              </a:defRPr>
            </a:lvl1pPr>
            <a:lvl2pPr marR="0" lvl="1" algn="ctr" rtl="0">
              <a:lnSpc>
                <a:spcPct val="90000"/>
              </a:lnSpc>
              <a:spcBef>
                <a:spcPts val="500"/>
              </a:spcBef>
              <a:spcAft>
                <a:spcPts val="0"/>
              </a:spcAft>
              <a:buClr>
                <a:schemeClr val="lt2"/>
              </a:buClr>
              <a:buSzPts val="2000"/>
              <a:buFont typeface="Arial"/>
              <a:buNone/>
              <a:defRPr sz="2000" b="0" i="0" u="none" strike="noStrike" cap="none">
                <a:solidFill>
                  <a:schemeClr val="lt2"/>
                </a:solidFill>
                <a:latin typeface="Avenir"/>
                <a:ea typeface="Avenir"/>
                <a:cs typeface="Avenir"/>
                <a:sym typeface="Avenir"/>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Avenir"/>
                <a:ea typeface="Avenir"/>
                <a:cs typeface="Avenir"/>
                <a:sym typeface="Avenir"/>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Avenir"/>
                <a:ea typeface="Avenir"/>
                <a:cs typeface="Avenir"/>
                <a:sym typeface="Avenir"/>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Avenir"/>
                <a:ea typeface="Avenir"/>
                <a:cs typeface="Avenir"/>
                <a:sym typeface="Avenir"/>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Google Shape;16;p1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00">
                <a:solidFill>
                  <a:srgbClr val="7F7F7F"/>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838200" y="1073150"/>
            <a:ext cx="10515600" cy="752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600"/>
              <a:buFont typeface="Avenir"/>
              <a:buNone/>
              <a:defRPr sz="3600" b="1"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 name="Google Shape;19;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2"/>
              </a:buClr>
              <a:buSzPts val="2800"/>
              <a:buFont typeface="Arial"/>
              <a:buChar char="•"/>
              <a:defRPr sz="2800" b="1" i="0" u="none" strike="noStrike" cap="none">
                <a:solidFill>
                  <a:schemeClr val="lt2"/>
                </a:solidFill>
                <a:latin typeface="Avenir"/>
                <a:ea typeface="Avenir"/>
                <a:cs typeface="Avenir"/>
                <a:sym typeface="Avenir"/>
              </a:defRPr>
            </a:lvl1pPr>
            <a:lvl2pPr marL="914400" marR="0" lvl="1" indent="-381000" algn="l" rtl="0">
              <a:lnSpc>
                <a:spcPct val="90000"/>
              </a:lnSpc>
              <a:spcBef>
                <a:spcPts val="500"/>
              </a:spcBef>
              <a:spcAft>
                <a:spcPts val="0"/>
              </a:spcAft>
              <a:buClr>
                <a:schemeClr val="lt2"/>
              </a:buClr>
              <a:buSzPts val="2400"/>
              <a:buFont typeface="Arial"/>
              <a:buChar char="•"/>
              <a:defRPr sz="2400" b="0" i="0" u="none" strike="noStrike" cap="none">
                <a:solidFill>
                  <a:schemeClr val="lt2"/>
                </a:solidFill>
                <a:latin typeface="Avenir"/>
                <a:ea typeface="Avenir"/>
                <a:cs typeface="Avenir"/>
                <a:sym typeface="Avenir"/>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Avenir"/>
                <a:ea typeface="Avenir"/>
                <a:cs typeface="Avenir"/>
                <a:sym typeface="Avenir"/>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Avenir"/>
                <a:ea typeface="Avenir"/>
                <a:cs typeface="Avenir"/>
                <a:sym typeface="Avenir"/>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1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00">
                <a:solidFill>
                  <a:srgbClr val="7F7F7F"/>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831850" y="3495040"/>
            <a:ext cx="10515600" cy="1067435"/>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Avenir"/>
              <a:buNone/>
              <a:defRPr sz="3200" b="1"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7F7F7F"/>
              </a:buClr>
              <a:buSzPts val="2400"/>
              <a:buFont typeface="Arial"/>
              <a:buNone/>
              <a:defRPr sz="2400" b="1" i="0" u="none" strike="noStrike" cap="none">
                <a:solidFill>
                  <a:srgbClr val="7F7F7F"/>
                </a:solidFill>
                <a:latin typeface="Avenir"/>
                <a:ea typeface="Avenir"/>
                <a:cs typeface="Avenir"/>
                <a:sym typeface="Avenir"/>
              </a:defRPr>
            </a:lvl1pPr>
            <a:lvl2pPr marL="914400" marR="0" lvl="1" indent="-228600" algn="l" rtl="0">
              <a:lnSpc>
                <a:spcPct val="90000"/>
              </a:lnSpc>
              <a:spcBef>
                <a:spcPts val="500"/>
              </a:spcBef>
              <a:spcAft>
                <a:spcPts val="0"/>
              </a:spcAft>
              <a:buClr>
                <a:srgbClr val="88A3CE"/>
              </a:buClr>
              <a:buSzPts val="2000"/>
              <a:buFont typeface="Arial"/>
              <a:buNone/>
              <a:defRPr sz="2000" b="0" i="0" u="none" strike="noStrike" cap="none">
                <a:solidFill>
                  <a:srgbClr val="88A3CE"/>
                </a:solidFill>
                <a:latin typeface="Avenir"/>
                <a:ea typeface="Avenir"/>
                <a:cs typeface="Avenir"/>
                <a:sym typeface="Avenir"/>
              </a:defRPr>
            </a:lvl2pPr>
            <a:lvl3pPr marL="1371600" marR="0" lvl="2" indent="-228600" algn="l" rtl="0">
              <a:lnSpc>
                <a:spcPct val="90000"/>
              </a:lnSpc>
              <a:spcBef>
                <a:spcPts val="500"/>
              </a:spcBef>
              <a:spcAft>
                <a:spcPts val="0"/>
              </a:spcAft>
              <a:buClr>
                <a:srgbClr val="88A3CE"/>
              </a:buClr>
              <a:buSzPts val="1800"/>
              <a:buFont typeface="Arial"/>
              <a:buNone/>
              <a:defRPr sz="1800" b="0" i="0" u="none" strike="noStrike" cap="none">
                <a:solidFill>
                  <a:srgbClr val="88A3CE"/>
                </a:solidFill>
                <a:latin typeface="Avenir"/>
                <a:ea typeface="Avenir"/>
                <a:cs typeface="Avenir"/>
                <a:sym typeface="Avenir"/>
              </a:defRPr>
            </a:lvl3pPr>
            <a:lvl4pPr marL="1828800" marR="0" lvl="3"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Avenir"/>
                <a:ea typeface="Avenir"/>
                <a:cs typeface="Avenir"/>
                <a:sym typeface="Avenir"/>
              </a:defRPr>
            </a:lvl4pPr>
            <a:lvl5pPr marL="2286000" marR="0" lvl="4"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Avenir"/>
                <a:ea typeface="Avenir"/>
                <a:cs typeface="Avenir"/>
                <a:sym typeface="Avenir"/>
              </a:defRPr>
            </a:lvl5pPr>
            <a:lvl6pPr marL="2743200" marR="0" lvl="5"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Calibri"/>
                <a:ea typeface="Calibri"/>
                <a:cs typeface="Calibri"/>
                <a:sym typeface="Calibri"/>
              </a:defRPr>
            </a:lvl9pPr>
          </a:lstStyle>
          <a:p>
            <a:endParaRPr/>
          </a:p>
        </p:txBody>
      </p:sp>
      <p:sp>
        <p:nvSpPr>
          <p:cNvPr id="24" name="Google Shape;24;p1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00">
                <a:solidFill>
                  <a:srgbClr val="7F7F7F"/>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6"/>
          <p:cNvSpPr/>
          <p:nvPr/>
        </p:nvSpPr>
        <p:spPr>
          <a:xfrm rot="10800000" flipH="1">
            <a:off x="0" y="875845"/>
            <a:ext cx="12205720" cy="39748"/>
          </a:xfrm>
          <a:prstGeom prst="rect">
            <a:avLst/>
          </a:prstGeom>
          <a:solidFill>
            <a:schemeClr val="lt2"/>
          </a:solidFill>
          <a:ln>
            <a:noFill/>
          </a:ln>
        </p:spPr>
        <p:txBody>
          <a:bodyPr spcFirstLastPara="1" wrap="square" lIns="45650" tIns="22825" rIns="45650" bIns="2282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2"/>
              </a:solidFill>
              <a:latin typeface="Lucida Sans"/>
              <a:ea typeface="Lucida Sans"/>
              <a:cs typeface="Lucida Sans"/>
              <a:sym typeface="Lucida Sans"/>
            </a:endParaRPr>
          </a:p>
        </p:txBody>
      </p:sp>
      <p:pic>
        <p:nvPicPr>
          <p:cNvPr id="12" name="Google Shape;12;p16"/>
          <p:cNvPicPr preferRelativeResize="0"/>
          <p:nvPr/>
        </p:nvPicPr>
        <p:blipFill rotWithShape="1">
          <a:blip r:embed="rId5">
            <a:alphaModFix/>
          </a:blip>
          <a:srcRect l="14809" t="15742" r="3503" b="14032"/>
          <a:stretch/>
        </p:blipFill>
        <p:spPr>
          <a:xfrm>
            <a:off x="10744130" y="155466"/>
            <a:ext cx="1398838" cy="60429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kta.com/identity-101/hashing-algorithms/" TargetMode="External"/><Relationship Id="rId2" Type="http://schemas.openxmlformats.org/officeDocument/2006/relationships/hyperlink" Target="https://www.techtarget.com/searchdatamanagement/definition/hashing"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iscord.gg/bqPVXD4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ales.jetbrains.com/hc/en-gb/articles/207240845-What-is-a-perpetual-fallback-licens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unsplash.com/@cosmicwriter?utm_source=unsplash&amp;utm_medium=referral&amp;utm_content=creditCopyTex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hyperlink" Target="https://unsplash.com/photos/WZ5ci9gUD2A?utm_source=unsplash&amp;utm_medium=referral&amp;utm_content=creditCopy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unsplash.com/photos/1FI2QAYPa-Y?utm_source=unsplash&amp;utm_medium=referral&amp;utm_content=creditCopyText" TargetMode="External"/><Relationship Id="rId4" Type="http://schemas.openxmlformats.org/officeDocument/2006/relationships/hyperlink" Target="https://unsplash.com/@vladhilitanu?utm_source=unsplash&amp;utm_medium=referral&amp;utm_content=creditCopyTe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mimithian?utm_source=unsplash&amp;utm_medium=referral&amp;utm_content=creditCopyTex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hyperlink" Target="https://unsplash.com/photos/ZKBzlifgkgw?utm_source=unsplash&amp;utm_medium=referral&amp;utm_content=creditCopyTex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unsplash.com/@walkator?utm_source=unsplash&amp;utm_medium=referral&amp;utm_content=creditCopyTex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hyperlink" Target="https://unsplash.com/photos/klMii3cR9iI?utm_source=unsplash&amp;utm_medium=referral&amp;utm_content=creditCopyTe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unsplash.com/photos/SU1LFoeEUkk?utm_source=unsplash&amp;utm_medium=referral&amp;utm_content=creditCopyText" TargetMode="External"/><Relationship Id="rId4" Type="http://schemas.openxmlformats.org/officeDocument/2006/relationships/hyperlink" Target="https://unsplash.com/@alanaktion?utm_source=unsplash&amp;utm_medium=referral&amp;utm_content=creditCopyTe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unsplash.com/photos/co9LpW7aK2A?utm_source=unsplash&amp;utm_medium=referral&amp;utm_content=creditCopyText" TargetMode="External"/><Relationship Id="rId4" Type="http://schemas.openxmlformats.org/officeDocument/2006/relationships/hyperlink" Target="https://unsplash.com/@beachlandia?utm_source=unsplash&amp;utm_medium=referral&amp;utm_content=creditCopyTe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pic>
        <p:nvPicPr>
          <p:cNvPr id="30" name="Google Shape;30;p1"/>
          <p:cNvPicPr preferRelativeResize="0"/>
          <p:nvPr/>
        </p:nvPicPr>
        <p:blipFill rotWithShape="1">
          <a:blip r:embed="rId3">
            <a:alphaModFix/>
          </a:blip>
          <a:srcRect/>
          <a:stretch/>
        </p:blipFill>
        <p:spPr>
          <a:xfrm>
            <a:off x="0" y="0"/>
            <a:ext cx="12192000" cy="8224683"/>
          </a:xfrm>
          <a:prstGeom prst="rect">
            <a:avLst/>
          </a:prstGeom>
          <a:noFill/>
          <a:ln>
            <a:noFill/>
          </a:ln>
        </p:spPr>
      </p:pic>
      <p:sp>
        <p:nvSpPr>
          <p:cNvPr id="31" name="Google Shape;31;p1"/>
          <p:cNvSpPr txBox="1">
            <a:spLocks noGrp="1"/>
          </p:cNvSpPr>
          <p:nvPr>
            <p:ph type="ctrTitle"/>
          </p:nvPr>
        </p:nvSpPr>
        <p:spPr>
          <a:xfrm>
            <a:off x="2622958" y="312280"/>
            <a:ext cx="6946084" cy="837883"/>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2"/>
              </a:buClr>
              <a:buSzPts val="4400"/>
              <a:buFont typeface="Avenir"/>
              <a:buNone/>
            </a:pPr>
            <a:r>
              <a:rPr lang="en-US">
                <a:solidFill>
                  <a:schemeClr val="lt2"/>
                </a:solidFill>
              </a:rPr>
              <a:t>Code, Craft, Community</a:t>
            </a:r>
            <a:endParaRPr/>
          </a:p>
        </p:txBody>
      </p:sp>
      <p:sp>
        <p:nvSpPr>
          <p:cNvPr id="32" name="Google Shape;32;p1"/>
          <p:cNvSpPr txBox="1">
            <a:spLocks noGrp="1"/>
          </p:cNvSpPr>
          <p:nvPr>
            <p:ph type="subTitle" idx="1"/>
          </p:nvPr>
        </p:nvSpPr>
        <p:spPr>
          <a:xfrm>
            <a:off x="1633057" y="1150163"/>
            <a:ext cx="9144000" cy="49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2"/>
              </a:buClr>
              <a:buSzPts val="2400"/>
              <a:buNone/>
            </a:pPr>
            <a:r>
              <a:rPr lang="en-US" dirty="0"/>
              <a:t>3/20/2024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Encoding</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The process of transforming data into such a format that it can be by a different type of system using publicly available algorithms.</a:t>
            </a:r>
          </a:p>
          <a:p>
            <a:endParaRPr lang="en-US" dirty="0"/>
          </a:p>
        </p:txBody>
      </p:sp>
      <p:pic>
        <p:nvPicPr>
          <p:cNvPr id="1026" name="Picture 2" descr="Lightbox">
            <a:extLst>
              <a:ext uri="{FF2B5EF4-FFF2-40B4-BE49-F238E27FC236}">
                <a16:creationId xmlns:a16="http://schemas.microsoft.com/office/drawing/2014/main" id="{AD129B35-9B0E-3C8A-5236-C1623AF64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929" y="2932409"/>
            <a:ext cx="6286500"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AE9582-F724-0015-99AA-AAD332FC5B20}"/>
              </a:ext>
            </a:extLst>
          </p:cNvPr>
          <p:cNvSpPr txBox="1"/>
          <p:nvPr/>
        </p:nvSpPr>
        <p:spPr>
          <a:xfrm>
            <a:off x="71720" y="6491739"/>
            <a:ext cx="12079941" cy="307777"/>
          </a:xfrm>
          <a:prstGeom prst="rect">
            <a:avLst/>
          </a:prstGeom>
          <a:noFill/>
        </p:spPr>
        <p:txBody>
          <a:bodyPr wrap="square" rtlCol="0">
            <a:spAutoFit/>
          </a:bodyPr>
          <a:lstStyle/>
          <a:p>
            <a:pPr algn="ctr"/>
            <a:r>
              <a:rPr lang="en-US" dirty="0"/>
              <a:t>Credit: https://www.geeksforgeeks.org/difference-between-encryption-and-encoding/</a:t>
            </a:r>
          </a:p>
        </p:txBody>
      </p:sp>
    </p:spTree>
    <p:extLst>
      <p:ext uri="{BB962C8B-B14F-4D97-AF65-F5344CB8AC3E}">
        <p14:creationId xmlns:p14="http://schemas.microsoft.com/office/powerpoint/2010/main" val="378897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Encoding Examples</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Base64 – used for safely transmitting binary data in a text-based protocol, e.g. email attachments</a:t>
            </a:r>
          </a:p>
          <a:p>
            <a:r>
              <a:rPr lang="en-US" dirty="0"/>
              <a:t>URL Encoding – used to safely include reserved characters and other arbitrary data in a URI</a:t>
            </a:r>
          </a:p>
          <a:p>
            <a:r>
              <a:rPr lang="en-US" dirty="0"/>
              <a:t>ASCII – used to store letters and numbers in a format the computer can recognize (also Unicode, UTF-8, UTF-16, </a:t>
            </a:r>
            <a:r>
              <a:rPr lang="en-US" dirty="0" err="1"/>
              <a:t>etc</a:t>
            </a:r>
            <a:r>
              <a:rPr lang="en-US" dirty="0"/>
              <a:t>)</a:t>
            </a:r>
          </a:p>
          <a:p>
            <a:r>
              <a:rPr lang="en-US" dirty="0"/>
              <a:t>Others?</a:t>
            </a:r>
          </a:p>
          <a:p>
            <a:endParaRPr lang="en-US" dirty="0"/>
          </a:p>
          <a:p>
            <a:endParaRPr lang="en-US" dirty="0"/>
          </a:p>
          <a:p>
            <a:endParaRPr lang="en-US" dirty="0"/>
          </a:p>
        </p:txBody>
      </p:sp>
    </p:spTree>
    <p:extLst>
      <p:ext uri="{BB962C8B-B14F-4D97-AF65-F5344CB8AC3E}">
        <p14:creationId xmlns:p14="http://schemas.microsoft.com/office/powerpoint/2010/main" val="203292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Encryption</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The process to encode data securely such that only the authorized user who knows the key or password is able to retrieve the original data for everyone else it is just garbage.</a:t>
            </a:r>
          </a:p>
        </p:txBody>
      </p:sp>
      <p:pic>
        <p:nvPicPr>
          <p:cNvPr id="2050" name="Picture 2" descr="Lightbox">
            <a:extLst>
              <a:ext uri="{FF2B5EF4-FFF2-40B4-BE49-F238E27FC236}">
                <a16:creationId xmlns:a16="http://schemas.microsoft.com/office/drawing/2014/main" id="{7CEE02CD-AA85-F9AA-5C68-381745709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058" y="3311471"/>
            <a:ext cx="62865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003D70-E326-AFA5-D4D3-B3B5D2CD9205}"/>
              </a:ext>
            </a:extLst>
          </p:cNvPr>
          <p:cNvSpPr txBox="1"/>
          <p:nvPr/>
        </p:nvSpPr>
        <p:spPr>
          <a:xfrm>
            <a:off x="58273" y="6491739"/>
            <a:ext cx="12079941" cy="307777"/>
          </a:xfrm>
          <a:prstGeom prst="rect">
            <a:avLst/>
          </a:prstGeom>
          <a:noFill/>
        </p:spPr>
        <p:txBody>
          <a:bodyPr wrap="square" rtlCol="0">
            <a:spAutoFit/>
          </a:bodyPr>
          <a:lstStyle/>
          <a:p>
            <a:pPr algn="ctr"/>
            <a:r>
              <a:rPr lang="en-US" dirty="0"/>
              <a:t>Credit: https://www.geeksforgeeks.org/difference-between-encryption-and-encoding/</a:t>
            </a:r>
          </a:p>
        </p:txBody>
      </p:sp>
    </p:spTree>
    <p:extLst>
      <p:ext uri="{BB962C8B-B14F-4D97-AF65-F5344CB8AC3E}">
        <p14:creationId xmlns:p14="http://schemas.microsoft.com/office/powerpoint/2010/main" val="214513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Encryption Examples</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AES – Advanced Encryption Standard (Symmetric key)</a:t>
            </a:r>
          </a:p>
          <a:p>
            <a:r>
              <a:rPr lang="en-US" dirty="0"/>
              <a:t>RSA – Rivest Shamir Adelman (Asymmetric key)</a:t>
            </a:r>
          </a:p>
          <a:p>
            <a:r>
              <a:rPr lang="en-US" dirty="0"/>
              <a:t>Others?</a:t>
            </a:r>
          </a:p>
          <a:p>
            <a:endParaRPr lang="en-US" dirty="0"/>
          </a:p>
        </p:txBody>
      </p:sp>
    </p:spTree>
    <p:extLst>
      <p:ext uri="{BB962C8B-B14F-4D97-AF65-F5344CB8AC3E}">
        <p14:creationId xmlns:p14="http://schemas.microsoft.com/office/powerpoint/2010/main" val="25104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Comparison</a:t>
            </a:r>
          </a:p>
        </p:txBody>
      </p:sp>
      <p:sp>
        <p:nvSpPr>
          <p:cNvPr id="4" name="TextBox 3">
            <a:extLst>
              <a:ext uri="{FF2B5EF4-FFF2-40B4-BE49-F238E27FC236}">
                <a16:creationId xmlns:a16="http://schemas.microsoft.com/office/drawing/2014/main" id="{EE003D70-E326-AFA5-D4D3-B3B5D2CD9205}"/>
              </a:ext>
            </a:extLst>
          </p:cNvPr>
          <p:cNvSpPr txBox="1"/>
          <p:nvPr/>
        </p:nvSpPr>
        <p:spPr>
          <a:xfrm>
            <a:off x="58273" y="6491739"/>
            <a:ext cx="12079941" cy="307777"/>
          </a:xfrm>
          <a:prstGeom prst="rect">
            <a:avLst/>
          </a:prstGeom>
          <a:noFill/>
        </p:spPr>
        <p:txBody>
          <a:bodyPr wrap="square" rtlCol="0">
            <a:spAutoFit/>
          </a:bodyPr>
          <a:lstStyle/>
          <a:p>
            <a:pPr algn="ctr"/>
            <a:r>
              <a:rPr lang="en-US" dirty="0"/>
              <a:t>Credit: https://www.geeksforgeeks.org/difference-between-encryption-and-encoding/</a:t>
            </a:r>
          </a:p>
        </p:txBody>
      </p:sp>
      <p:graphicFrame>
        <p:nvGraphicFramePr>
          <p:cNvPr id="11" name="Table 10">
            <a:extLst>
              <a:ext uri="{FF2B5EF4-FFF2-40B4-BE49-F238E27FC236}">
                <a16:creationId xmlns:a16="http://schemas.microsoft.com/office/drawing/2014/main" id="{05F646F2-F296-DB15-D5CA-48E40D82FC11}"/>
              </a:ext>
            </a:extLst>
          </p:cNvPr>
          <p:cNvGraphicFramePr>
            <a:graphicFrameLocks noGrp="1"/>
          </p:cNvGraphicFramePr>
          <p:nvPr>
            <p:extLst>
              <p:ext uri="{D42A27DB-BD31-4B8C-83A1-F6EECF244321}">
                <p14:modId xmlns:p14="http://schemas.microsoft.com/office/powerpoint/2010/main" val="2596120818"/>
              </p:ext>
            </p:extLst>
          </p:nvPr>
        </p:nvGraphicFramePr>
        <p:xfrm>
          <a:off x="1133317" y="1799507"/>
          <a:ext cx="9925365" cy="4403574"/>
        </p:xfrm>
        <a:graphic>
          <a:graphicData uri="http://schemas.openxmlformats.org/drawingml/2006/table">
            <a:tbl>
              <a:tblPr/>
              <a:tblGrid>
                <a:gridCol w="3308455">
                  <a:extLst>
                    <a:ext uri="{9D8B030D-6E8A-4147-A177-3AD203B41FA5}">
                      <a16:colId xmlns:a16="http://schemas.microsoft.com/office/drawing/2014/main" val="1392393551"/>
                    </a:ext>
                  </a:extLst>
                </a:gridCol>
                <a:gridCol w="3308455">
                  <a:extLst>
                    <a:ext uri="{9D8B030D-6E8A-4147-A177-3AD203B41FA5}">
                      <a16:colId xmlns:a16="http://schemas.microsoft.com/office/drawing/2014/main" val="2820246552"/>
                    </a:ext>
                  </a:extLst>
                </a:gridCol>
                <a:gridCol w="3308455">
                  <a:extLst>
                    <a:ext uri="{9D8B030D-6E8A-4147-A177-3AD203B41FA5}">
                      <a16:colId xmlns:a16="http://schemas.microsoft.com/office/drawing/2014/main" val="1739463225"/>
                    </a:ext>
                  </a:extLst>
                </a:gridCol>
              </a:tblGrid>
              <a:tr h="323653">
                <a:tc>
                  <a:txBody>
                    <a:bodyPr/>
                    <a:lstStyle/>
                    <a:p>
                      <a:pPr algn="ctr" fontAlgn="ctr"/>
                      <a:endParaRPr lang="en-US" sz="1200" b="0" dirty="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1">
                          <a:effectLst/>
                        </a:rPr>
                        <a:t>Encryption</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1">
                          <a:effectLst/>
                        </a:rPr>
                        <a:t>Encoding</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41872772"/>
                  </a:ext>
                </a:extLst>
              </a:tr>
              <a:tr h="863075">
                <a:tc>
                  <a:txBody>
                    <a:bodyPr/>
                    <a:lstStyle/>
                    <a:p>
                      <a:pPr algn="ctr" fontAlgn="ctr"/>
                      <a:r>
                        <a:rPr lang="en-US" sz="1200" b="1">
                          <a:effectLst/>
                        </a:rPr>
                        <a:t>Definition</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It is the process to encode data securely such that only the authorized user who knows the key or password is able to retrieve the original data for everyone else it is just garbage. </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dirty="0">
                          <a:effectLst/>
                        </a:rPr>
                        <a:t>It is the process of transforming data into such a format that it can be used by a different type of system using publicly available algorithms.</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1955183242"/>
                  </a:ext>
                </a:extLst>
              </a:tr>
              <a:tr h="503461">
                <a:tc>
                  <a:txBody>
                    <a:bodyPr/>
                    <a:lstStyle/>
                    <a:p>
                      <a:pPr algn="ctr" fontAlgn="ctr"/>
                      <a:r>
                        <a:rPr lang="en-US" sz="1200" b="1">
                          <a:effectLst/>
                        </a:rPr>
                        <a:t>Purpose</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purpose of encryption is to transform data to keep it secret from others.</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main purpose is the protection of the integrity of data.</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91101005"/>
                  </a:ext>
                </a:extLst>
              </a:tr>
              <a:tr h="323653">
                <a:tc>
                  <a:txBody>
                    <a:bodyPr/>
                    <a:lstStyle/>
                    <a:p>
                      <a:pPr algn="ctr" fontAlgn="ctr"/>
                      <a:r>
                        <a:rPr lang="en-US" sz="1200" b="1">
                          <a:effectLst/>
                        </a:rPr>
                        <a:t>Used for </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It is used to maintain data confidentiality.</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It is used to maintain data usability.</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168067451"/>
                  </a:ext>
                </a:extLst>
              </a:tr>
              <a:tr h="683268">
                <a:tc>
                  <a:txBody>
                    <a:bodyPr/>
                    <a:lstStyle/>
                    <a:p>
                      <a:pPr algn="ctr" fontAlgn="ctr"/>
                      <a:r>
                        <a:rPr lang="en-US" sz="1200" b="1">
                          <a:effectLst/>
                        </a:rPr>
                        <a:t>Reverse Process</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original data can be retrieved using decryption.</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original data can be retrieved using decoding. The algorithm used to encode the data is publicly available.</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1432656720"/>
                  </a:ext>
                </a:extLst>
              </a:tr>
              <a:tr h="503461">
                <a:tc>
                  <a:txBody>
                    <a:bodyPr/>
                    <a:lstStyle/>
                    <a:p>
                      <a:pPr algn="ctr" fontAlgn="ctr"/>
                      <a:r>
                        <a:rPr lang="en-US" sz="1200" b="1">
                          <a:effectLst/>
                        </a:rPr>
                        <a:t>Key requirement</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encryption key is required to decrypt the data and get the original data.</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encryption key is not required to decrypt the data and get the original data.</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531527211"/>
                  </a:ext>
                </a:extLst>
              </a:tr>
              <a:tr h="503461">
                <a:tc>
                  <a:txBody>
                    <a:bodyPr/>
                    <a:lstStyle/>
                    <a:p>
                      <a:pPr algn="ctr" fontAlgn="ctr"/>
                      <a:r>
                        <a:rPr lang="en-US" sz="1200" b="1">
                          <a:effectLst/>
                        </a:rPr>
                        <a:t>Secure</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encrypted data is more secure.</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encoded data is less secure. It can easily be decoded.</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244988938"/>
                  </a:ext>
                </a:extLst>
              </a:tr>
              <a:tr h="323653">
                <a:tc>
                  <a:txBody>
                    <a:bodyPr/>
                    <a:lstStyle/>
                    <a:p>
                      <a:pPr algn="ctr" fontAlgn="ctr"/>
                      <a:r>
                        <a:rPr lang="en-US" sz="1200" b="1">
                          <a:effectLst/>
                        </a:rPr>
                        <a:t>Example of Algorithm </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AES, RSA, and Blowfish.</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ASCII, UNICODE, URL encoding, Base64.</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569403461"/>
                  </a:ext>
                </a:extLst>
              </a:tr>
              <a:tr h="323653">
                <a:tc>
                  <a:txBody>
                    <a:bodyPr/>
                    <a:lstStyle/>
                    <a:p>
                      <a:pPr algn="ctr" fontAlgn="ctr"/>
                      <a:r>
                        <a:rPr lang="en-US" sz="1200" b="1">
                          <a:effectLst/>
                        </a:rPr>
                        <a:t>Real-life example</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Securely sending a password over the internet.</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dirty="0">
                          <a:effectLst/>
                        </a:rPr>
                        <a:t>viewing special characters on the web page.</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255999910"/>
                  </a:ext>
                </a:extLst>
              </a:tr>
            </a:tbl>
          </a:graphicData>
        </a:graphic>
      </p:graphicFrame>
    </p:spTree>
    <p:extLst>
      <p:ext uri="{BB962C8B-B14F-4D97-AF65-F5344CB8AC3E}">
        <p14:creationId xmlns:p14="http://schemas.microsoft.com/office/powerpoint/2010/main" val="3835541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Hashing</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The process of transforming any given key or a string of characters into another value.</a:t>
            </a:r>
          </a:p>
        </p:txBody>
      </p:sp>
      <p:sp>
        <p:nvSpPr>
          <p:cNvPr id="4" name="TextBox 3">
            <a:extLst>
              <a:ext uri="{FF2B5EF4-FFF2-40B4-BE49-F238E27FC236}">
                <a16:creationId xmlns:a16="http://schemas.microsoft.com/office/drawing/2014/main" id="{EE003D70-E326-AFA5-D4D3-B3B5D2CD9205}"/>
              </a:ext>
            </a:extLst>
          </p:cNvPr>
          <p:cNvSpPr txBox="1"/>
          <p:nvPr/>
        </p:nvSpPr>
        <p:spPr>
          <a:xfrm>
            <a:off x="58273" y="6491739"/>
            <a:ext cx="12079941" cy="307777"/>
          </a:xfrm>
          <a:prstGeom prst="rect">
            <a:avLst/>
          </a:prstGeom>
          <a:noFill/>
        </p:spPr>
        <p:txBody>
          <a:bodyPr wrap="square" rtlCol="0">
            <a:spAutoFit/>
          </a:bodyPr>
          <a:lstStyle/>
          <a:p>
            <a:pPr algn="ctr"/>
            <a:r>
              <a:rPr lang="en-US" dirty="0"/>
              <a:t>Credit: </a:t>
            </a:r>
            <a:r>
              <a:rPr lang="en-US" dirty="0">
                <a:hlinkClick r:id="rId2"/>
              </a:rPr>
              <a:t>https://www.techtarget.com/searchdatamanagement/definition/hashing</a:t>
            </a:r>
            <a:r>
              <a:rPr lang="en-US" dirty="0"/>
              <a:t> and </a:t>
            </a:r>
            <a:r>
              <a:rPr lang="en-US" dirty="0">
                <a:hlinkClick r:id="rId3"/>
              </a:rPr>
              <a:t>https://www.okta.com/identity-101/hashing-algorithms/</a:t>
            </a:r>
            <a:r>
              <a:rPr lang="en-US" dirty="0"/>
              <a:t> </a:t>
            </a:r>
          </a:p>
        </p:txBody>
      </p:sp>
      <p:pic>
        <p:nvPicPr>
          <p:cNvPr id="3074" name="Picture 2" descr="Hashing Algorithm">
            <a:extLst>
              <a:ext uri="{FF2B5EF4-FFF2-40B4-BE49-F238E27FC236}">
                <a16:creationId xmlns:a16="http://schemas.microsoft.com/office/drawing/2014/main" id="{9977EB0B-E6D3-7976-6029-629EB58E7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578100"/>
            <a:ext cx="5952565" cy="3720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11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Hashing Examples</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MD5 – Message Digest 5</a:t>
            </a:r>
          </a:p>
          <a:p>
            <a:r>
              <a:rPr lang="en-US" dirty="0"/>
              <a:t>SHA – Secure Hash Algorithm</a:t>
            </a:r>
          </a:p>
          <a:p>
            <a:r>
              <a:rPr lang="en-US" dirty="0"/>
              <a:t>Others?</a:t>
            </a:r>
          </a:p>
        </p:txBody>
      </p:sp>
    </p:spTree>
    <p:extLst>
      <p:ext uri="{BB962C8B-B14F-4D97-AF65-F5344CB8AC3E}">
        <p14:creationId xmlns:p14="http://schemas.microsoft.com/office/powerpoint/2010/main" val="36640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D111-1858-7A6F-0C33-ABA32C71EDF2}"/>
              </a:ext>
            </a:extLst>
          </p:cNvPr>
          <p:cNvSpPr>
            <a:spLocks noGrp="1"/>
          </p:cNvSpPr>
          <p:nvPr>
            <p:ph type="title"/>
          </p:nvPr>
        </p:nvSpPr>
        <p:spPr/>
        <p:txBody>
          <a:bodyPr/>
          <a:lstStyle/>
          <a:p>
            <a:r>
              <a:rPr lang="en-US" dirty="0"/>
              <a:t>Tonight’s Challenge</a:t>
            </a:r>
          </a:p>
        </p:txBody>
      </p:sp>
      <p:sp>
        <p:nvSpPr>
          <p:cNvPr id="3" name="Text Placeholder 2">
            <a:extLst>
              <a:ext uri="{FF2B5EF4-FFF2-40B4-BE49-F238E27FC236}">
                <a16:creationId xmlns:a16="http://schemas.microsoft.com/office/drawing/2014/main" id="{8F004B5E-5583-8E5E-E1CC-C06F422C8BA1}"/>
              </a:ext>
            </a:extLst>
          </p:cNvPr>
          <p:cNvSpPr>
            <a:spLocks noGrp="1"/>
          </p:cNvSpPr>
          <p:nvPr>
            <p:ph type="body" idx="1"/>
          </p:nvPr>
        </p:nvSpPr>
        <p:spPr/>
        <p:txBody>
          <a:bodyPr/>
          <a:lstStyle/>
          <a:p>
            <a:r>
              <a:rPr lang="en-US" dirty="0"/>
              <a:t>See the repository!</a:t>
            </a:r>
          </a:p>
        </p:txBody>
      </p:sp>
    </p:spTree>
    <p:extLst>
      <p:ext uri="{BB962C8B-B14F-4D97-AF65-F5344CB8AC3E}">
        <p14:creationId xmlns:p14="http://schemas.microsoft.com/office/powerpoint/2010/main" val="2486337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4800"/>
              <a:buNone/>
            </a:pPr>
            <a:r>
              <a:rPr lang="en-US" sz="4800" b="0" dirty="0">
                <a:solidFill>
                  <a:schemeClr val="dk1"/>
                </a:solidFill>
                <a:latin typeface="Calibri"/>
                <a:ea typeface="Calibri"/>
                <a:cs typeface="Calibri"/>
                <a:sym typeface="Calibri"/>
              </a:rPr>
              <a:t>https://github.com/Ingage-Meetup/20240320-encryption</a:t>
            </a:r>
            <a:endParaRPr sz="4800" b="0" i="0" dirty="0">
              <a:solidFill>
                <a:schemeClr val="dk1"/>
              </a:solidFill>
              <a:latin typeface="Calibri"/>
              <a:ea typeface="Calibri"/>
              <a:cs typeface="Calibri"/>
              <a:sym typeface="Calibri"/>
            </a:endParaRPr>
          </a:p>
        </p:txBody>
      </p:sp>
      <p:sp>
        <p:nvSpPr>
          <p:cNvPr id="92" name="Google Shape;92;p12"/>
          <p:cNvSpPr txBox="1"/>
          <p:nvPr/>
        </p:nvSpPr>
        <p:spPr>
          <a:xfrm>
            <a:off x="838200" y="80872"/>
            <a:ext cx="805007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Calibri"/>
                <a:ea typeface="Calibri"/>
                <a:cs typeface="Calibri"/>
                <a:sym typeface="Calibri"/>
              </a:rPr>
              <a:t>Wifi Password: ComeJoinUs2!</a:t>
            </a:r>
            <a:endParaRPr sz="48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3"/>
          <p:cNvSpPr txBox="1"/>
          <p:nvPr/>
        </p:nvSpPr>
        <p:spPr>
          <a:xfrm>
            <a:off x="838200" y="80872"/>
            <a:ext cx="805007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dirty="0">
                <a:solidFill>
                  <a:schemeClr val="dk1"/>
                </a:solidFill>
                <a:latin typeface="Calibri"/>
                <a:ea typeface="Calibri"/>
                <a:cs typeface="Calibri"/>
                <a:sym typeface="Calibri"/>
              </a:rPr>
              <a:t>Discord Server</a:t>
            </a:r>
            <a:endParaRPr sz="1400" b="0" i="0" u="none" strike="noStrike" cap="none" dirty="0">
              <a:solidFill>
                <a:srgbClr val="000000"/>
              </a:solidFill>
              <a:latin typeface="Arial"/>
              <a:ea typeface="Arial"/>
              <a:cs typeface="Arial"/>
              <a:sym typeface="Arial"/>
            </a:endParaRPr>
          </a:p>
        </p:txBody>
      </p:sp>
      <p:pic>
        <p:nvPicPr>
          <p:cNvPr id="1026" name="Picture 2">
            <a:extLst>
              <a:ext uri="{FF2B5EF4-FFF2-40B4-BE49-F238E27FC236}">
                <a16:creationId xmlns:a16="http://schemas.microsoft.com/office/drawing/2014/main" id="{52399762-E571-C7D4-EF44-E3A5F0BAC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0"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099C490-3106-E665-043B-039E043EF18B}"/>
              </a:ext>
            </a:extLst>
          </p:cNvPr>
          <p:cNvSpPr txBox="1"/>
          <p:nvPr/>
        </p:nvSpPr>
        <p:spPr>
          <a:xfrm>
            <a:off x="3041317" y="5978472"/>
            <a:ext cx="6109365" cy="646331"/>
          </a:xfrm>
          <a:prstGeom prst="rect">
            <a:avLst/>
          </a:prstGeom>
          <a:noFill/>
        </p:spPr>
        <p:txBody>
          <a:bodyPr wrap="none" rtlCol="0">
            <a:spAutoFit/>
          </a:bodyPr>
          <a:lstStyle/>
          <a:p>
            <a:r>
              <a:rPr lang="en-US" sz="3600" dirty="0">
                <a:hlinkClick r:id="rId4"/>
              </a:rPr>
              <a:t>https://discord.gg/bqPVXD4d</a:t>
            </a:r>
            <a:endParaRPr lang="en-US"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pic>
        <p:nvPicPr>
          <p:cNvPr id="38" name="Google Shape;38;p11"/>
          <p:cNvPicPr preferRelativeResize="0"/>
          <p:nvPr/>
        </p:nvPicPr>
        <p:blipFill rotWithShape="1">
          <a:blip r:embed="rId3">
            <a:alphaModFix/>
          </a:blip>
          <a:srcRect/>
          <a:stretch/>
        </p:blipFill>
        <p:spPr>
          <a:xfrm>
            <a:off x="1647413" y="923650"/>
            <a:ext cx="8897178" cy="59343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3"/>
          <p:cNvSpPr txBox="1"/>
          <p:nvPr/>
        </p:nvSpPr>
        <p:spPr>
          <a:xfrm>
            <a:off x="838200" y="80872"/>
            <a:ext cx="805007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Calibri"/>
                <a:ea typeface="Calibri"/>
                <a:cs typeface="Calibri"/>
                <a:sym typeface="Calibri"/>
              </a:rPr>
              <a:t>Handy QR Codes</a:t>
            </a:r>
            <a:endParaRPr sz="1400" b="0" i="0" u="none" strike="noStrike" cap="none">
              <a:solidFill>
                <a:srgbClr val="000000"/>
              </a:solidFill>
              <a:latin typeface="Arial"/>
              <a:ea typeface="Arial"/>
              <a:cs typeface="Arial"/>
              <a:sym typeface="Arial"/>
            </a:endParaRPr>
          </a:p>
        </p:txBody>
      </p:sp>
      <p:pic>
        <p:nvPicPr>
          <p:cNvPr id="98" name="Google Shape;98;p13"/>
          <p:cNvPicPr preferRelativeResize="0"/>
          <p:nvPr/>
        </p:nvPicPr>
        <p:blipFill rotWithShape="1">
          <a:blip r:embed="rId3">
            <a:alphaModFix/>
          </a:blip>
          <a:srcRect/>
          <a:stretch/>
        </p:blipFill>
        <p:spPr>
          <a:xfrm>
            <a:off x="3364305" y="993756"/>
            <a:ext cx="4422419" cy="5732929"/>
          </a:xfrm>
          <a:prstGeom prst="rect">
            <a:avLst/>
          </a:prstGeom>
          <a:noFill/>
          <a:ln>
            <a:noFill/>
          </a:ln>
        </p:spPr>
      </p:pic>
    </p:spTree>
    <p:extLst>
      <p:ext uri="{BB962C8B-B14F-4D97-AF65-F5344CB8AC3E}">
        <p14:creationId xmlns:p14="http://schemas.microsoft.com/office/powerpoint/2010/main" val="3966258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838200" y="1073150"/>
            <a:ext cx="10515600" cy="752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Avenir"/>
              <a:buNone/>
            </a:pPr>
            <a:r>
              <a:rPr lang="en-US"/>
              <a:t>Raffle</a:t>
            </a:r>
            <a:endParaRPr/>
          </a:p>
        </p:txBody>
      </p:sp>
      <p:sp>
        <p:nvSpPr>
          <p:cNvPr id="106" name="Google Shape;106;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2"/>
              </a:buClr>
              <a:buSzPts val="2800"/>
              <a:buNone/>
            </a:pPr>
            <a:endParaRPr/>
          </a:p>
          <a:p>
            <a:pPr marL="0" lvl="0" indent="0" algn="l" rtl="0">
              <a:lnSpc>
                <a:spcPct val="90000"/>
              </a:lnSpc>
              <a:spcBef>
                <a:spcPts val="1000"/>
              </a:spcBef>
              <a:spcAft>
                <a:spcPts val="0"/>
              </a:spcAft>
              <a:buClr>
                <a:schemeClr val="lt2"/>
              </a:buClr>
              <a:buSzPts val="2800"/>
              <a:buNone/>
            </a:pPr>
            <a:r>
              <a:rPr lang="en-US"/>
              <a:t>A Jetbrains license, good for any of their IDEs (IntelliJ, WebStorm, etc.) for one year. It is a “</a:t>
            </a:r>
            <a:r>
              <a:rPr lang="en-US" u="sng">
                <a:solidFill>
                  <a:schemeClr val="hlink"/>
                </a:solidFill>
                <a:hlinkClick r:id="rId3"/>
              </a:rPr>
              <a:t>perpetual fallback license</a:t>
            </a:r>
            <a:r>
              <a:rPr lang="en-US"/>
              <a:t>”, meaning you can continue to use the version of the IDE that was activated, even after the year has passed and the license is expired.</a:t>
            </a:r>
            <a:endParaRPr/>
          </a:p>
          <a:p>
            <a:pPr marL="0" lvl="0" indent="0" algn="l" rtl="0">
              <a:lnSpc>
                <a:spcPct val="90000"/>
              </a:lnSpc>
              <a:spcBef>
                <a:spcPts val="1000"/>
              </a:spcBef>
              <a:spcAft>
                <a:spcPts val="0"/>
              </a:spcAft>
              <a:buClr>
                <a:schemeClr val="lt2"/>
              </a:buClr>
              <a:buSzPts val="2800"/>
              <a:buNone/>
            </a:pPr>
            <a:r>
              <a:rPr lang="en-US"/>
              <a:t>     </a:t>
            </a:r>
            <a:endParaRPr/>
          </a:p>
          <a:p>
            <a:pPr marL="0" lvl="0" indent="0" algn="l" rtl="0">
              <a:lnSpc>
                <a:spcPct val="90000"/>
              </a:lnSpc>
              <a:spcBef>
                <a:spcPts val="1000"/>
              </a:spcBef>
              <a:spcAft>
                <a:spcPts val="0"/>
              </a:spcAft>
              <a:buClr>
                <a:schemeClr val="lt2"/>
              </a:buClr>
              <a:buSzPts val="2800"/>
              <a:buNone/>
            </a:pPr>
            <a:r>
              <a:rPr lang="en-US"/>
              <a:t>Winners, talk to Jim Kriz, who will send you a PDF with details to redeem your license.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687371" y="168177"/>
            <a:ext cx="5408629" cy="752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Avenir"/>
              <a:buNone/>
            </a:pPr>
            <a:r>
              <a:rPr lang="en-US"/>
              <a:t>As developers we are:</a:t>
            </a:r>
            <a:endParaRPr/>
          </a:p>
        </p:txBody>
      </p:sp>
      <p:sp>
        <p:nvSpPr>
          <p:cNvPr id="113" name="Google Shape;113;p15"/>
          <p:cNvSpPr txBox="1">
            <a:spLocks noGrp="1"/>
          </p:cNvSpPr>
          <p:nvPr>
            <p:ph type="body" idx="1"/>
          </p:nvPr>
        </p:nvSpPr>
        <p:spPr>
          <a:xfrm>
            <a:off x="838200" y="1253331"/>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2"/>
              </a:buClr>
              <a:buSzPts val="2800"/>
              <a:buNone/>
            </a:pPr>
            <a:r>
              <a:rPr lang="en-US" b="0"/>
              <a:t>…deliberately trying to get better</a:t>
            </a:r>
            <a:endParaRPr/>
          </a:p>
          <a:p>
            <a:pPr marL="0" lvl="0" indent="0" algn="l" rtl="0">
              <a:lnSpc>
                <a:spcPct val="90000"/>
              </a:lnSpc>
              <a:spcBef>
                <a:spcPts val="1000"/>
              </a:spcBef>
              <a:spcAft>
                <a:spcPts val="0"/>
              </a:spcAft>
              <a:buClr>
                <a:schemeClr val="lt2"/>
              </a:buClr>
              <a:buSzPts val="2800"/>
              <a:buNone/>
            </a:pPr>
            <a:r>
              <a:rPr lang="en-US" b="0"/>
              <a:t>…not focused on any particular stack, vendor, or language </a:t>
            </a:r>
            <a:endParaRPr/>
          </a:p>
          <a:p>
            <a:pPr marL="0" lvl="0" indent="0" algn="l" rtl="0">
              <a:lnSpc>
                <a:spcPct val="90000"/>
              </a:lnSpc>
              <a:spcBef>
                <a:spcPts val="1000"/>
              </a:spcBef>
              <a:spcAft>
                <a:spcPts val="0"/>
              </a:spcAft>
              <a:buClr>
                <a:schemeClr val="lt2"/>
              </a:buClr>
              <a:buSzPts val="2800"/>
              <a:buNone/>
            </a:pPr>
            <a:r>
              <a:rPr lang="en-US" b="0"/>
              <a:t>…better as a group</a:t>
            </a:r>
            <a:endParaRPr/>
          </a:p>
          <a:p>
            <a:pPr marL="0" lvl="0" indent="0" algn="l" rtl="0">
              <a:lnSpc>
                <a:spcPct val="90000"/>
              </a:lnSpc>
              <a:spcBef>
                <a:spcPts val="1000"/>
              </a:spcBef>
              <a:spcAft>
                <a:spcPts val="0"/>
              </a:spcAft>
              <a:buClr>
                <a:schemeClr val="lt2"/>
              </a:buClr>
              <a:buSzPts val="2800"/>
              <a:buNone/>
            </a:pPr>
            <a:r>
              <a:rPr lang="en-US" b="0"/>
              <a:t>…here to write code, think about code, discuss the craft</a:t>
            </a:r>
            <a:endParaRPr/>
          </a:p>
          <a:p>
            <a:pPr marL="0" lvl="0" indent="0" algn="l" rtl="0">
              <a:lnSpc>
                <a:spcPct val="90000"/>
              </a:lnSpc>
              <a:spcBef>
                <a:spcPts val="1000"/>
              </a:spcBef>
              <a:spcAft>
                <a:spcPts val="0"/>
              </a:spcAft>
              <a:buClr>
                <a:schemeClr val="lt2"/>
              </a:buClr>
              <a:buSzPts val="2800"/>
              <a:buNone/>
            </a:pPr>
            <a:r>
              <a:rPr lang="en-US" b="0"/>
              <a:t>…dreaming of eating pizza together </a:t>
            </a:r>
            <a:br>
              <a:rPr lang="en-US"/>
            </a:b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21"/>
          <p:cNvSpPr txBox="1"/>
          <p:nvPr/>
        </p:nvSpPr>
        <p:spPr>
          <a:xfrm>
            <a:off x="4596000" y="6395250"/>
            <a:ext cx="3000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Photo by</a:t>
            </a:r>
            <a:r>
              <a:rPr lang="en-US" sz="1100" b="0" i="0" u="none" strike="noStrike" cap="none">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3"/>
              </a:rPr>
              <a:t>Loren Biser</a:t>
            </a:r>
            <a:r>
              <a:rPr lang="en-US" sz="1100" b="0" i="0" u="none" strike="noStrike" cap="none">
                <a:solidFill>
                  <a:srgbClr val="000000"/>
                </a:solidFill>
                <a:latin typeface="Arial"/>
                <a:ea typeface="Arial"/>
                <a:cs typeface="Arial"/>
                <a:sym typeface="Arial"/>
              </a:rPr>
              <a:t> on</a:t>
            </a:r>
            <a:r>
              <a:rPr lang="en-US" sz="1100" b="0" i="0" u="none" strike="noStrike" cap="none">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4"/>
              </a:rPr>
              <a:t>Unsplash</a:t>
            </a:r>
            <a:endParaRPr sz="1400" b="0" i="0" u="none" strike="noStrike" cap="none">
              <a:solidFill>
                <a:srgbClr val="000000"/>
              </a:solidFill>
              <a:latin typeface="Arial"/>
              <a:ea typeface="Arial"/>
              <a:cs typeface="Arial"/>
              <a:sym typeface="Arial"/>
            </a:endParaRPr>
          </a:p>
        </p:txBody>
      </p:sp>
      <p:pic>
        <p:nvPicPr>
          <p:cNvPr id="44" name="Google Shape;44;p21"/>
          <p:cNvPicPr preferRelativeResize="0"/>
          <p:nvPr/>
        </p:nvPicPr>
        <p:blipFill rotWithShape="1">
          <a:blip r:embed="rId5">
            <a:alphaModFix/>
          </a:blip>
          <a:srcRect/>
          <a:stretch/>
        </p:blipFill>
        <p:spPr>
          <a:xfrm>
            <a:off x="2857951" y="1238750"/>
            <a:ext cx="6476099" cy="5027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9" name="Google Shape;49;p22"/>
          <p:cNvPicPr preferRelativeResize="0"/>
          <p:nvPr/>
        </p:nvPicPr>
        <p:blipFill rotWithShape="1">
          <a:blip r:embed="rId3">
            <a:alphaModFix/>
          </a:blip>
          <a:srcRect/>
          <a:stretch/>
        </p:blipFill>
        <p:spPr>
          <a:xfrm>
            <a:off x="2160625" y="935500"/>
            <a:ext cx="7870751" cy="5245876"/>
          </a:xfrm>
          <a:prstGeom prst="rect">
            <a:avLst/>
          </a:prstGeom>
          <a:noFill/>
          <a:ln>
            <a:noFill/>
          </a:ln>
        </p:spPr>
      </p:pic>
      <p:sp>
        <p:nvSpPr>
          <p:cNvPr id="50" name="Google Shape;50;p22"/>
          <p:cNvSpPr txBox="1"/>
          <p:nvPr/>
        </p:nvSpPr>
        <p:spPr>
          <a:xfrm>
            <a:off x="4596000" y="6284125"/>
            <a:ext cx="3000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Photo by</a:t>
            </a:r>
            <a:r>
              <a:rPr lang="en-US" sz="1100" b="0" i="0" u="none" strike="noStrike" cap="none">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4"/>
              </a:rPr>
              <a:t>Vlad Hilitanu</a:t>
            </a:r>
            <a:r>
              <a:rPr lang="en-US" sz="1100" b="0" i="0" u="none" strike="noStrike" cap="none">
                <a:solidFill>
                  <a:srgbClr val="000000"/>
                </a:solidFill>
                <a:latin typeface="Arial"/>
                <a:ea typeface="Arial"/>
                <a:cs typeface="Arial"/>
                <a:sym typeface="Arial"/>
              </a:rPr>
              <a:t> on</a:t>
            </a:r>
            <a:r>
              <a:rPr lang="en-US" sz="1100" b="0" i="0" u="none" strike="noStrike" cap="none">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5"/>
              </a:rPr>
              <a:t>Unsplash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23" descr="Pair programming"/>
          <p:cNvPicPr preferRelativeResize="0">
            <a:picLocks noGrp="1"/>
          </p:cNvPicPr>
          <p:nvPr>
            <p:ph type="body" idx="1"/>
          </p:nvPr>
        </p:nvPicPr>
        <p:blipFill rotWithShape="1">
          <a:blip r:embed="rId3">
            <a:alphaModFix/>
          </a:blip>
          <a:srcRect/>
          <a:stretch/>
        </p:blipFill>
        <p:spPr>
          <a:xfrm>
            <a:off x="1682809" y="911224"/>
            <a:ext cx="8826381" cy="594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4"/>
          <p:cNvSpPr txBox="1"/>
          <p:nvPr/>
        </p:nvSpPr>
        <p:spPr>
          <a:xfrm>
            <a:off x="4342625" y="5879725"/>
            <a:ext cx="3000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Photo by</a:t>
            </a:r>
            <a:r>
              <a:rPr lang="en-US" sz="1100" b="0" i="0" u="none" strike="noStrike" cap="none">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3"/>
              </a:rPr>
              <a:t>Mimi Thian</a:t>
            </a:r>
            <a:r>
              <a:rPr lang="en-US" sz="1100" b="0" i="0" u="none" strike="noStrike" cap="none">
                <a:solidFill>
                  <a:srgbClr val="000000"/>
                </a:solidFill>
                <a:latin typeface="Arial"/>
                <a:ea typeface="Arial"/>
                <a:cs typeface="Arial"/>
                <a:sym typeface="Arial"/>
              </a:rPr>
              <a:t> on</a:t>
            </a:r>
            <a:r>
              <a:rPr lang="en-US" sz="1100" b="0" i="0" u="none" strike="noStrike" cap="none">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4"/>
              </a:rPr>
              <a:t>Unsplash</a:t>
            </a:r>
            <a:endParaRPr sz="1400" b="0" i="0" u="none" strike="noStrike" cap="none">
              <a:solidFill>
                <a:srgbClr val="000000"/>
              </a:solidFill>
              <a:latin typeface="Arial"/>
              <a:ea typeface="Arial"/>
              <a:cs typeface="Arial"/>
              <a:sym typeface="Arial"/>
            </a:endParaRPr>
          </a:p>
        </p:txBody>
      </p:sp>
      <p:pic>
        <p:nvPicPr>
          <p:cNvPr id="61" name="Google Shape;61;p24"/>
          <p:cNvPicPr preferRelativeResize="0"/>
          <p:nvPr/>
        </p:nvPicPr>
        <p:blipFill rotWithShape="1">
          <a:blip r:embed="rId5">
            <a:alphaModFix/>
          </a:blip>
          <a:srcRect/>
          <a:stretch/>
        </p:blipFill>
        <p:spPr>
          <a:xfrm>
            <a:off x="6326450" y="2004825"/>
            <a:ext cx="4847002" cy="3595010"/>
          </a:xfrm>
          <a:prstGeom prst="rect">
            <a:avLst/>
          </a:prstGeom>
          <a:noFill/>
          <a:ln>
            <a:noFill/>
          </a:ln>
        </p:spPr>
      </p:pic>
      <p:pic>
        <p:nvPicPr>
          <p:cNvPr id="62" name="Google Shape;62;p24"/>
          <p:cNvPicPr preferRelativeResize="0"/>
          <p:nvPr/>
        </p:nvPicPr>
        <p:blipFill rotWithShape="1">
          <a:blip r:embed="rId6">
            <a:alphaModFix/>
          </a:blip>
          <a:srcRect/>
          <a:stretch/>
        </p:blipFill>
        <p:spPr>
          <a:xfrm>
            <a:off x="603275" y="2004825"/>
            <a:ext cx="4847002" cy="3635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5"/>
          <p:cNvSpPr txBox="1"/>
          <p:nvPr/>
        </p:nvSpPr>
        <p:spPr>
          <a:xfrm>
            <a:off x="4596000" y="6407125"/>
            <a:ext cx="3000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Photo by</a:t>
            </a:r>
            <a:r>
              <a:rPr lang="en-US" sz="1100" b="0" i="0" u="none" strike="noStrike" cap="none">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3"/>
              </a:rPr>
              <a:t>Walkator</a:t>
            </a:r>
            <a:r>
              <a:rPr lang="en-US" sz="1100" b="0" i="0" u="none" strike="noStrike" cap="none">
                <a:solidFill>
                  <a:srgbClr val="000000"/>
                </a:solidFill>
                <a:latin typeface="Arial"/>
                <a:ea typeface="Arial"/>
                <a:cs typeface="Arial"/>
                <a:sym typeface="Arial"/>
              </a:rPr>
              <a:t> on</a:t>
            </a:r>
            <a:r>
              <a:rPr lang="en-US" sz="1100" b="0" i="0" u="none" strike="noStrike" cap="none">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4"/>
              </a:rPr>
              <a:t>Unsplash</a:t>
            </a:r>
            <a:endParaRPr sz="1400" b="0" i="0" u="none" strike="noStrike" cap="none">
              <a:solidFill>
                <a:srgbClr val="000000"/>
              </a:solidFill>
              <a:latin typeface="Arial"/>
              <a:ea typeface="Arial"/>
              <a:cs typeface="Arial"/>
              <a:sym typeface="Arial"/>
            </a:endParaRPr>
          </a:p>
        </p:txBody>
      </p:sp>
      <p:pic>
        <p:nvPicPr>
          <p:cNvPr id="68" name="Google Shape;68;p25"/>
          <p:cNvPicPr preferRelativeResize="0"/>
          <p:nvPr/>
        </p:nvPicPr>
        <p:blipFill rotWithShape="1">
          <a:blip r:embed="rId5">
            <a:alphaModFix/>
          </a:blip>
          <a:srcRect/>
          <a:stretch/>
        </p:blipFill>
        <p:spPr>
          <a:xfrm>
            <a:off x="0" y="1096325"/>
            <a:ext cx="12192000" cy="515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26"/>
          <p:cNvPicPr preferRelativeResize="0"/>
          <p:nvPr/>
        </p:nvPicPr>
        <p:blipFill rotWithShape="1">
          <a:blip r:embed="rId3">
            <a:alphaModFix/>
          </a:blip>
          <a:srcRect/>
          <a:stretch/>
        </p:blipFill>
        <p:spPr>
          <a:xfrm>
            <a:off x="1833282" y="911256"/>
            <a:ext cx="8247529" cy="5462649"/>
          </a:xfrm>
          <a:prstGeom prst="rect">
            <a:avLst/>
          </a:prstGeom>
          <a:noFill/>
          <a:ln>
            <a:noFill/>
          </a:ln>
        </p:spPr>
      </p:pic>
      <p:sp>
        <p:nvSpPr>
          <p:cNvPr id="74" name="Google Shape;74;p26"/>
          <p:cNvSpPr txBox="1"/>
          <p:nvPr/>
        </p:nvSpPr>
        <p:spPr>
          <a:xfrm>
            <a:off x="4387662" y="6373905"/>
            <a:ext cx="313876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Photo by </a:t>
            </a: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Alan Hardman</a:t>
            </a:r>
            <a:r>
              <a:rPr lang="en-US" sz="1400" b="0" i="0" u="none" strike="noStrike" cap="none">
                <a:solidFill>
                  <a:srgbClr val="000000"/>
                </a:solidFill>
                <a:latin typeface="Arial"/>
                <a:ea typeface="Arial"/>
                <a:cs typeface="Arial"/>
                <a:sym typeface="Arial"/>
              </a:rPr>
              <a:t> on </a:t>
            </a: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Unsplash</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g2bab11252df_0_0"/>
          <p:cNvPicPr preferRelativeResize="0"/>
          <p:nvPr/>
        </p:nvPicPr>
        <p:blipFill rotWithShape="1">
          <a:blip r:embed="rId3">
            <a:alphaModFix/>
          </a:blip>
          <a:srcRect/>
          <a:stretch/>
        </p:blipFill>
        <p:spPr>
          <a:xfrm>
            <a:off x="1998009" y="963706"/>
            <a:ext cx="8195981" cy="5463989"/>
          </a:xfrm>
          <a:prstGeom prst="rect">
            <a:avLst/>
          </a:prstGeom>
          <a:noFill/>
          <a:ln>
            <a:noFill/>
          </a:ln>
        </p:spPr>
      </p:pic>
      <p:sp>
        <p:nvSpPr>
          <p:cNvPr id="86" name="Google Shape;86;g2bab11252df_0_0"/>
          <p:cNvSpPr txBox="1"/>
          <p:nvPr/>
        </p:nvSpPr>
        <p:spPr>
          <a:xfrm>
            <a:off x="4571438" y="6479992"/>
            <a:ext cx="31926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Photo by </a:t>
            </a: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Julia Morales</a:t>
            </a:r>
            <a:r>
              <a:rPr lang="en-US" sz="1400" b="0" i="0" u="none" strike="noStrike" cap="none">
                <a:solidFill>
                  <a:srgbClr val="000000"/>
                </a:solidFill>
                <a:latin typeface="Arial"/>
                <a:ea typeface="Arial"/>
                <a:cs typeface="Arial"/>
                <a:sym typeface="Arial"/>
              </a:rPr>
              <a:t> on </a:t>
            </a: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Unsplash</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4_Default Theme">
  <a:themeElements>
    <a:clrScheme name="Custom 4">
      <a:dk1>
        <a:srgbClr val="0071BA"/>
      </a:dk1>
      <a:lt1>
        <a:srgbClr val="FFFFFF"/>
      </a:lt1>
      <a:dk2>
        <a:srgbClr val="0022AE"/>
      </a:dk2>
      <a:lt2>
        <a:srgbClr val="F37120"/>
      </a:lt2>
      <a:accent1>
        <a:srgbClr val="5BC0EB"/>
      </a:accent1>
      <a:accent2>
        <a:srgbClr val="FDE74C"/>
      </a:accent2>
      <a:accent3>
        <a:srgbClr val="77BF41"/>
      </a:accent3>
      <a:accent4>
        <a:srgbClr val="A764BB"/>
      </a:accent4>
      <a:accent5>
        <a:srgbClr val="FFFFFF"/>
      </a:accent5>
      <a:accent6>
        <a:srgbClr val="FFFFFF"/>
      </a:accent6>
      <a:hlink>
        <a:srgbClr val="5BC0EB"/>
      </a:hlink>
      <a:folHlink>
        <a:srgbClr val="F371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768</Words>
  <Application>Microsoft Office PowerPoint</Application>
  <PresentationFormat>Widescreen</PresentationFormat>
  <Paragraphs>82</Paragraphs>
  <Slides>22</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Lucida Sans</vt:lpstr>
      <vt:lpstr>Avenir</vt:lpstr>
      <vt:lpstr>Lato Light</vt:lpstr>
      <vt:lpstr>4_Default Theme</vt:lpstr>
      <vt:lpstr>Code, Craft,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Encoding</vt:lpstr>
      <vt:lpstr>Encoding Examples</vt:lpstr>
      <vt:lpstr>Encryption</vt:lpstr>
      <vt:lpstr>Encryption Examples</vt:lpstr>
      <vt:lpstr>Comparison</vt:lpstr>
      <vt:lpstr>Hashing</vt:lpstr>
      <vt:lpstr>Hashing Examples</vt:lpstr>
      <vt:lpstr>Tonight’s Challenge</vt:lpstr>
      <vt:lpstr>PowerPoint Presentation</vt:lpstr>
      <vt:lpstr>PowerPoint Presentation</vt:lpstr>
      <vt:lpstr>PowerPoint Presentation</vt:lpstr>
      <vt:lpstr>Raffle</vt:lpstr>
      <vt:lpstr>As developers we 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 Community</dc:title>
  <dc:creator>user1</dc:creator>
  <cp:lastModifiedBy>Jim Kriz</cp:lastModifiedBy>
  <cp:revision>2</cp:revision>
  <dcterms:created xsi:type="dcterms:W3CDTF">2014-11-12T21:47:38Z</dcterms:created>
  <dcterms:modified xsi:type="dcterms:W3CDTF">2024-03-19T21:05:03Z</dcterms:modified>
</cp:coreProperties>
</file>